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TDTD평고딕" panose="020B0600000101010101" charset="-127"/>
      <p:regular r:id="rId23"/>
    </p:embeddedFont>
    <p:embeddedFont>
      <p:font typeface="윤고딕 B" panose="020B0600000101010101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54" y="-3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104210" y="-1217867"/>
            <a:ext cx="12823149" cy="12823149"/>
            <a:chOff x="0" y="0"/>
            <a:chExt cx="12700000" cy="12700000"/>
          </a:xfrm>
        </p:grpSpPr>
        <p:sp>
          <p:nvSpPr>
            <p:cNvPr id="3" name="Freeform 3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FCC32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104210" y="1423848"/>
            <a:ext cx="7910105" cy="188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spc="147">
                <a:solidFill>
                  <a:srgbClr val="000000"/>
                </a:solidFill>
                <a:ea typeface="윤고딕 B"/>
              </a:rPr>
              <a:t>대글러</a:t>
            </a:r>
          </a:p>
          <a:p>
            <a:pPr algn="r">
              <a:lnSpc>
                <a:spcPts val="5040"/>
              </a:lnSpc>
            </a:pPr>
            <a:r>
              <a:rPr lang="en-US" sz="3600" spc="147">
                <a:solidFill>
                  <a:srgbClr val="000000"/>
                </a:solidFill>
                <a:ea typeface="윤고딕 B"/>
              </a:rPr>
              <a:t>팀.대글러(고도환, 김태현, 이낙원)</a:t>
            </a:r>
          </a:p>
          <a:p>
            <a:pPr algn="r">
              <a:lnSpc>
                <a:spcPts val="5040"/>
              </a:lnSpc>
              <a:spcBef>
                <a:spcPct val="0"/>
              </a:spcBef>
            </a:pPr>
            <a:r>
              <a:rPr lang="en-US" sz="3600" spc="147">
                <a:solidFill>
                  <a:srgbClr val="000000"/>
                </a:solidFill>
                <a:ea typeface="윤고딕 B"/>
              </a:rPr>
              <a:t>프로젝트.기간(2022.07.26~07.28)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880062"/>
            <a:ext cx="16230600" cy="271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647"/>
              </a:lnSpc>
            </a:pPr>
            <a:r>
              <a:rPr lang="en-US" sz="9339">
                <a:solidFill>
                  <a:srgbClr val="FF811A"/>
                </a:solidFill>
                <a:ea typeface="TDTD평고딕"/>
              </a:rPr>
              <a:t>소상공인</a:t>
            </a:r>
          </a:p>
          <a:p>
            <a:pPr marL="0" lvl="0" indent="0" algn="just">
              <a:lnSpc>
                <a:spcPts val="10647"/>
              </a:lnSpc>
            </a:pPr>
            <a:r>
              <a:rPr lang="en-US" sz="9339" u="none">
                <a:solidFill>
                  <a:srgbClr val="000000"/>
                </a:solidFill>
                <a:ea typeface="TDTD평고딕"/>
              </a:rPr>
              <a:t>데이터 분석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03551" y="4009496"/>
            <a:ext cx="9473252" cy="56495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598902" y="1490523"/>
            <a:ext cx="916884" cy="6401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64875" y="127656"/>
            <a:ext cx="14158249" cy="1613334"/>
            <a:chOff x="0" y="0"/>
            <a:chExt cx="5878418" cy="6698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78418" cy="669847"/>
            </a:xfrm>
            <a:custGeom>
              <a:avLst/>
              <a:gdLst/>
              <a:ahLst/>
              <a:cxnLst/>
              <a:rect l="l" t="t" r="r" b="b"/>
              <a:pathLst>
                <a:path w="5878418" h="669847">
                  <a:moveTo>
                    <a:pt x="5753958" y="59690"/>
                  </a:moveTo>
                  <a:cubicBezTo>
                    <a:pt x="5789518" y="59690"/>
                    <a:pt x="5818727" y="88900"/>
                    <a:pt x="5818727" y="124460"/>
                  </a:cubicBezTo>
                  <a:lnTo>
                    <a:pt x="5818727" y="545387"/>
                  </a:lnTo>
                  <a:cubicBezTo>
                    <a:pt x="5818727" y="580947"/>
                    <a:pt x="5789518" y="610157"/>
                    <a:pt x="5753958" y="610157"/>
                  </a:cubicBezTo>
                  <a:lnTo>
                    <a:pt x="124460" y="610157"/>
                  </a:lnTo>
                  <a:cubicBezTo>
                    <a:pt x="88900" y="610157"/>
                    <a:pt x="59690" y="580947"/>
                    <a:pt x="59690" y="54538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53958" y="59690"/>
                  </a:lnTo>
                  <a:moveTo>
                    <a:pt x="57539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5387"/>
                  </a:lnTo>
                  <a:cubicBezTo>
                    <a:pt x="0" y="613967"/>
                    <a:pt x="55880" y="669847"/>
                    <a:pt x="124460" y="669847"/>
                  </a:cubicBezTo>
                  <a:lnTo>
                    <a:pt x="5753958" y="669847"/>
                  </a:lnTo>
                  <a:cubicBezTo>
                    <a:pt x="5822538" y="669847"/>
                    <a:pt x="5878418" y="613967"/>
                    <a:pt x="5878418" y="545387"/>
                  </a:cubicBezTo>
                  <a:lnTo>
                    <a:pt x="5878418" y="124460"/>
                  </a:lnTo>
                  <a:cubicBezTo>
                    <a:pt x="5878418" y="55880"/>
                    <a:pt x="5822538" y="0"/>
                    <a:pt x="5753958" y="0"/>
                  </a:cubicBezTo>
                  <a:close/>
                </a:path>
              </a:pathLst>
            </a:custGeom>
            <a:solidFill>
              <a:srgbClr val="FFCC32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8120" y="1949393"/>
            <a:ext cx="5146840" cy="36792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791" b="791"/>
          <a:stretch>
            <a:fillRect/>
          </a:stretch>
        </p:blipFill>
        <p:spPr>
          <a:xfrm>
            <a:off x="9469813" y="2026871"/>
            <a:ext cx="5146840" cy="36017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64875" y="543798"/>
            <a:ext cx="1415824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8"/>
              </a:lnSpc>
              <a:spcBef>
                <a:spcPct val="0"/>
              </a:spcBef>
            </a:pPr>
            <a:r>
              <a:rPr lang="en-US" sz="4932">
                <a:solidFill>
                  <a:srgbClr val="000000"/>
                </a:solidFill>
                <a:ea typeface="TDTD평고딕"/>
              </a:rPr>
              <a:t>음식 업종별 분류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t="1360" b="1360"/>
          <a:stretch>
            <a:fillRect/>
          </a:stretch>
        </p:blipFill>
        <p:spPr>
          <a:xfrm>
            <a:off x="3288120" y="5914410"/>
            <a:ext cx="5146840" cy="361062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l="2525" t="1992" b="1992"/>
          <a:stretch>
            <a:fillRect/>
          </a:stretch>
        </p:blipFill>
        <p:spPr>
          <a:xfrm>
            <a:off x="9469813" y="5914410"/>
            <a:ext cx="5146840" cy="364052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95046" y="9573114"/>
            <a:ext cx="16697907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Nanum Myeongjo Bold"/>
              </a:rPr>
              <a:t>서울, 부산, 대구, 울산 지역 분석결과 1~6위는 한식, 커피, 고기, 호프, 분식, 치킨로 동일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96604" y="3129136"/>
            <a:ext cx="8850612" cy="28464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583" b="5892"/>
          <a:stretch>
            <a:fillRect/>
          </a:stretch>
        </p:blipFill>
        <p:spPr>
          <a:xfrm>
            <a:off x="1196604" y="7906565"/>
            <a:ext cx="16062696" cy="14887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462622" y="2428389"/>
            <a:ext cx="6796678" cy="424792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064875" y="127656"/>
            <a:ext cx="14158249" cy="1613334"/>
            <a:chOff x="0" y="0"/>
            <a:chExt cx="5878418" cy="6698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78418" cy="669847"/>
            </a:xfrm>
            <a:custGeom>
              <a:avLst/>
              <a:gdLst/>
              <a:ahLst/>
              <a:cxnLst/>
              <a:rect l="l" t="t" r="r" b="b"/>
              <a:pathLst>
                <a:path w="5878418" h="669847">
                  <a:moveTo>
                    <a:pt x="5753958" y="59690"/>
                  </a:moveTo>
                  <a:cubicBezTo>
                    <a:pt x="5789518" y="59690"/>
                    <a:pt x="5818727" y="88900"/>
                    <a:pt x="5818727" y="124460"/>
                  </a:cubicBezTo>
                  <a:lnTo>
                    <a:pt x="5818727" y="545387"/>
                  </a:lnTo>
                  <a:cubicBezTo>
                    <a:pt x="5818727" y="580947"/>
                    <a:pt x="5789518" y="610157"/>
                    <a:pt x="5753958" y="610157"/>
                  </a:cubicBezTo>
                  <a:lnTo>
                    <a:pt x="124460" y="610157"/>
                  </a:lnTo>
                  <a:cubicBezTo>
                    <a:pt x="88900" y="610157"/>
                    <a:pt x="59690" y="580947"/>
                    <a:pt x="59690" y="54538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53958" y="59690"/>
                  </a:lnTo>
                  <a:moveTo>
                    <a:pt x="57539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5387"/>
                  </a:lnTo>
                  <a:cubicBezTo>
                    <a:pt x="0" y="613967"/>
                    <a:pt x="55880" y="669847"/>
                    <a:pt x="124460" y="669847"/>
                  </a:cubicBezTo>
                  <a:lnTo>
                    <a:pt x="5753958" y="669847"/>
                  </a:lnTo>
                  <a:cubicBezTo>
                    <a:pt x="5822538" y="669847"/>
                    <a:pt x="5878418" y="613967"/>
                    <a:pt x="5878418" y="545387"/>
                  </a:cubicBezTo>
                  <a:lnTo>
                    <a:pt x="5878418" y="124460"/>
                  </a:lnTo>
                  <a:cubicBezTo>
                    <a:pt x="5878418" y="55880"/>
                    <a:pt x="5822538" y="0"/>
                    <a:pt x="5753958" y="0"/>
                  </a:cubicBezTo>
                  <a:close/>
                </a:path>
              </a:pathLst>
            </a:custGeom>
            <a:solidFill>
              <a:srgbClr val="FFCC32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064875" y="543798"/>
            <a:ext cx="1415824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8"/>
              </a:lnSpc>
              <a:spcBef>
                <a:spcPct val="0"/>
              </a:spcBef>
            </a:pPr>
            <a:r>
              <a:rPr lang="en-US" sz="4932">
                <a:solidFill>
                  <a:srgbClr val="000000"/>
                </a:solidFill>
                <a:ea typeface="TDTD평고딕"/>
              </a:rPr>
              <a:t>매출 추정 데이터 전처리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40180" y="1965947"/>
            <a:ext cx="13007639" cy="789647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064875" y="127656"/>
            <a:ext cx="14158249" cy="1613334"/>
            <a:chOff x="0" y="0"/>
            <a:chExt cx="5878418" cy="6698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8418" cy="669847"/>
            </a:xfrm>
            <a:custGeom>
              <a:avLst/>
              <a:gdLst/>
              <a:ahLst/>
              <a:cxnLst/>
              <a:rect l="l" t="t" r="r" b="b"/>
              <a:pathLst>
                <a:path w="5878418" h="669847">
                  <a:moveTo>
                    <a:pt x="5753958" y="59690"/>
                  </a:moveTo>
                  <a:cubicBezTo>
                    <a:pt x="5789518" y="59690"/>
                    <a:pt x="5818727" y="88900"/>
                    <a:pt x="5818727" y="124460"/>
                  </a:cubicBezTo>
                  <a:lnTo>
                    <a:pt x="5818727" y="545387"/>
                  </a:lnTo>
                  <a:cubicBezTo>
                    <a:pt x="5818727" y="580947"/>
                    <a:pt x="5789518" y="610157"/>
                    <a:pt x="5753958" y="610157"/>
                  </a:cubicBezTo>
                  <a:lnTo>
                    <a:pt x="124460" y="610157"/>
                  </a:lnTo>
                  <a:cubicBezTo>
                    <a:pt x="88900" y="610157"/>
                    <a:pt x="59690" y="580947"/>
                    <a:pt x="59690" y="54538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53958" y="59690"/>
                  </a:lnTo>
                  <a:moveTo>
                    <a:pt x="57539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5387"/>
                  </a:lnTo>
                  <a:cubicBezTo>
                    <a:pt x="0" y="613967"/>
                    <a:pt x="55880" y="669847"/>
                    <a:pt x="124460" y="669847"/>
                  </a:cubicBezTo>
                  <a:lnTo>
                    <a:pt x="5753958" y="669847"/>
                  </a:lnTo>
                  <a:cubicBezTo>
                    <a:pt x="5822538" y="669847"/>
                    <a:pt x="5878418" y="613967"/>
                    <a:pt x="5878418" y="545387"/>
                  </a:cubicBezTo>
                  <a:lnTo>
                    <a:pt x="5878418" y="124460"/>
                  </a:lnTo>
                  <a:cubicBezTo>
                    <a:pt x="5878418" y="55880"/>
                    <a:pt x="5822538" y="0"/>
                    <a:pt x="5753958" y="0"/>
                  </a:cubicBezTo>
                  <a:close/>
                </a:path>
              </a:pathLst>
            </a:custGeom>
            <a:solidFill>
              <a:srgbClr val="FFCC32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064875" y="543798"/>
            <a:ext cx="1415824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8"/>
              </a:lnSpc>
              <a:spcBef>
                <a:spcPct val="0"/>
              </a:spcBef>
            </a:pPr>
            <a:r>
              <a:rPr lang="en-US" sz="4932">
                <a:solidFill>
                  <a:srgbClr val="000000"/>
                </a:solidFill>
                <a:ea typeface="TDTD평고딕"/>
              </a:rPr>
              <a:t>상권영역 데이터 전처리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9277" y="3924992"/>
            <a:ext cx="17869446" cy="405679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064875" y="127656"/>
            <a:ext cx="14158249" cy="1613334"/>
            <a:chOff x="0" y="0"/>
            <a:chExt cx="5878418" cy="6698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8418" cy="669847"/>
            </a:xfrm>
            <a:custGeom>
              <a:avLst/>
              <a:gdLst/>
              <a:ahLst/>
              <a:cxnLst/>
              <a:rect l="l" t="t" r="r" b="b"/>
              <a:pathLst>
                <a:path w="5878418" h="669847">
                  <a:moveTo>
                    <a:pt x="5753958" y="59690"/>
                  </a:moveTo>
                  <a:cubicBezTo>
                    <a:pt x="5789518" y="59690"/>
                    <a:pt x="5818727" y="88900"/>
                    <a:pt x="5818727" y="124460"/>
                  </a:cubicBezTo>
                  <a:lnTo>
                    <a:pt x="5818727" y="545387"/>
                  </a:lnTo>
                  <a:cubicBezTo>
                    <a:pt x="5818727" y="580947"/>
                    <a:pt x="5789518" y="610157"/>
                    <a:pt x="5753958" y="610157"/>
                  </a:cubicBezTo>
                  <a:lnTo>
                    <a:pt x="124460" y="610157"/>
                  </a:lnTo>
                  <a:cubicBezTo>
                    <a:pt x="88900" y="610157"/>
                    <a:pt x="59690" y="580947"/>
                    <a:pt x="59690" y="54538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53958" y="59690"/>
                  </a:lnTo>
                  <a:moveTo>
                    <a:pt x="57539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5387"/>
                  </a:lnTo>
                  <a:cubicBezTo>
                    <a:pt x="0" y="613967"/>
                    <a:pt x="55880" y="669847"/>
                    <a:pt x="124460" y="669847"/>
                  </a:cubicBezTo>
                  <a:lnTo>
                    <a:pt x="5753958" y="669847"/>
                  </a:lnTo>
                  <a:cubicBezTo>
                    <a:pt x="5822538" y="669847"/>
                    <a:pt x="5878418" y="613967"/>
                    <a:pt x="5878418" y="545387"/>
                  </a:cubicBezTo>
                  <a:lnTo>
                    <a:pt x="5878418" y="124460"/>
                  </a:lnTo>
                  <a:cubicBezTo>
                    <a:pt x="5878418" y="55880"/>
                    <a:pt x="5822538" y="0"/>
                    <a:pt x="5753958" y="0"/>
                  </a:cubicBezTo>
                  <a:close/>
                </a:path>
              </a:pathLst>
            </a:custGeom>
            <a:solidFill>
              <a:srgbClr val="FFCC32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064875" y="543798"/>
            <a:ext cx="1415824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8"/>
              </a:lnSpc>
              <a:spcBef>
                <a:spcPct val="0"/>
              </a:spcBef>
            </a:pPr>
            <a:r>
              <a:rPr lang="en-US" sz="4932">
                <a:solidFill>
                  <a:srgbClr val="000000"/>
                </a:solidFill>
                <a:ea typeface="TDTD평고딕"/>
              </a:rPr>
              <a:t>전처리된 데이터 프레임 병합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3452" y="4000500"/>
            <a:ext cx="16055848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878"/>
              </a:lnSpc>
              <a:spcBef>
                <a:spcPct val="0"/>
              </a:spcBef>
            </a:pPr>
            <a:r>
              <a:rPr lang="en-US" sz="14898">
                <a:solidFill>
                  <a:srgbClr val="FF811A"/>
                </a:solidFill>
                <a:ea typeface="TDTD평고딕"/>
              </a:rPr>
              <a:t>분석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8487" r="8801"/>
          <a:stretch>
            <a:fillRect/>
          </a:stretch>
        </p:blipFill>
        <p:spPr>
          <a:xfrm>
            <a:off x="726785" y="2904882"/>
            <a:ext cx="8277582" cy="63534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6805"/>
          <a:stretch>
            <a:fillRect/>
          </a:stretch>
        </p:blipFill>
        <p:spPr>
          <a:xfrm>
            <a:off x="9144000" y="2850569"/>
            <a:ext cx="8400390" cy="646204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064875" y="127656"/>
            <a:ext cx="14158249" cy="1613334"/>
            <a:chOff x="0" y="0"/>
            <a:chExt cx="5878418" cy="6698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78418" cy="669847"/>
            </a:xfrm>
            <a:custGeom>
              <a:avLst/>
              <a:gdLst/>
              <a:ahLst/>
              <a:cxnLst/>
              <a:rect l="l" t="t" r="r" b="b"/>
              <a:pathLst>
                <a:path w="5878418" h="669847">
                  <a:moveTo>
                    <a:pt x="5753958" y="59690"/>
                  </a:moveTo>
                  <a:cubicBezTo>
                    <a:pt x="5789518" y="59690"/>
                    <a:pt x="5818727" y="88900"/>
                    <a:pt x="5818727" y="124460"/>
                  </a:cubicBezTo>
                  <a:lnTo>
                    <a:pt x="5818727" y="545387"/>
                  </a:lnTo>
                  <a:cubicBezTo>
                    <a:pt x="5818727" y="580947"/>
                    <a:pt x="5789518" y="610157"/>
                    <a:pt x="5753958" y="610157"/>
                  </a:cubicBezTo>
                  <a:lnTo>
                    <a:pt x="124460" y="610157"/>
                  </a:lnTo>
                  <a:cubicBezTo>
                    <a:pt x="88900" y="610157"/>
                    <a:pt x="59690" y="580947"/>
                    <a:pt x="59690" y="54538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53958" y="59690"/>
                  </a:lnTo>
                  <a:moveTo>
                    <a:pt x="57539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5387"/>
                  </a:lnTo>
                  <a:cubicBezTo>
                    <a:pt x="0" y="613967"/>
                    <a:pt x="55880" y="669847"/>
                    <a:pt x="124460" y="669847"/>
                  </a:cubicBezTo>
                  <a:lnTo>
                    <a:pt x="5753958" y="669847"/>
                  </a:lnTo>
                  <a:cubicBezTo>
                    <a:pt x="5822538" y="669847"/>
                    <a:pt x="5878418" y="613967"/>
                    <a:pt x="5878418" y="545387"/>
                  </a:cubicBezTo>
                  <a:lnTo>
                    <a:pt x="5878418" y="124460"/>
                  </a:lnTo>
                  <a:cubicBezTo>
                    <a:pt x="5878418" y="55880"/>
                    <a:pt x="5822538" y="0"/>
                    <a:pt x="5753958" y="0"/>
                  </a:cubicBezTo>
                  <a:close/>
                </a:path>
              </a:pathLst>
            </a:custGeom>
            <a:solidFill>
              <a:srgbClr val="FFCC3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064875" y="543798"/>
            <a:ext cx="1415824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8"/>
              </a:lnSpc>
              <a:spcBef>
                <a:spcPct val="0"/>
              </a:spcBef>
            </a:pPr>
            <a:r>
              <a:rPr lang="en-US" sz="4932">
                <a:solidFill>
                  <a:srgbClr val="000000"/>
                </a:solidFill>
                <a:ea typeface="TDTD평고딕"/>
              </a:rPr>
              <a:t>업종별 히트맵을 통한 상권 및 매출분석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8601" y="9401175"/>
            <a:ext cx="14651534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8"/>
              </a:lnSpc>
              <a:spcBef>
                <a:spcPct val="0"/>
              </a:spcBef>
            </a:pPr>
            <a:r>
              <a:rPr lang="en-US" sz="1932">
                <a:solidFill>
                  <a:srgbClr val="000000"/>
                </a:solidFill>
                <a:latin typeface="TDTD평고딕"/>
              </a:rPr>
              <a:t>5가지 업종 모두 서울에서 거의 균일하게 퍼져있어 대표적로 한식 분포만 가지고 왔다.</a:t>
            </a:r>
          </a:p>
          <a:p>
            <a:pPr algn="ctr">
              <a:lnSpc>
                <a:spcPts val="2318"/>
              </a:lnSpc>
              <a:spcBef>
                <a:spcPct val="0"/>
              </a:spcBef>
            </a:pPr>
            <a:endParaRPr lang="en-US" sz="1932">
              <a:solidFill>
                <a:srgbClr val="000000"/>
              </a:solidFill>
              <a:latin typeface="TDTD평고딕"/>
            </a:endParaRPr>
          </a:p>
          <a:p>
            <a:pPr algn="ctr">
              <a:lnSpc>
                <a:spcPts val="2318"/>
              </a:lnSpc>
              <a:spcBef>
                <a:spcPct val="0"/>
              </a:spcBef>
            </a:pPr>
            <a:r>
              <a:rPr lang="en-US" sz="1932">
                <a:solidFill>
                  <a:srgbClr val="000000"/>
                </a:solidFill>
                <a:ea typeface="TDTD평고딕"/>
              </a:rPr>
              <a:t>특정 상권에 점포가 많으면 점포대비 매출액이 크지 않을 수도 있을 것으로 예측했으나 점포대비 매출액 또한 큰 것으로 나타났다.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57011" y="2152407"/>
            <a:ext cx="5617131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8"/>
              </a:lnSpc>
              <a:spcBef>
                <a:spcPct val="0"/>
              </a:spcBef>
            </a:pPr>
            <a:r>
              <a:rPr lang="en-US" sz="3832">
                <a:solidFill>
                  <a:srgbClr val="000000"/>
                </a:solidFill>
                <a:ea typeface="TDTD평고딕"/>
              </a:rPr>
              <a:t>한식 점포 분포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35629" y="2152407"/>
            <a:ext cx="5837344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8"/>
              </a:lnSpc>
              <a:spcBef>
                <a:spcPct val="0"/>
              </a:spcBef>
            </a:pPr>
            <a:r>
              <a:rPr lang="en-US" sz="3832">
                <a:solidFill>
                  <a:srgbClr val="000000"/>
                </a:solidFill>
                <a:ea typeface="TDTD평고딕"/>
              </a:rPr>
              <a:t>한식 점포 대비 매출 분포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3472976"/>
            <a:ext cx="6365417" cy="47939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804" r="804"/>
          <a:stretch>
            <a:fillRect/>
          </a:stretch>
        </p:blipFill>
        <p:spPr>
          <a:xfrm>
            <a:off x="6365417" y="3468036"/>
            <a:ext cx="5957828" cy="47989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092" r="3092"/>
          <a:stretch>
            <a:fillRect/>
          </a:stretch>
        </p:blipFill>
        <p:spPr>
          <a:xfrm>
            <a:off x="12323245" y="3472976"/>
            <a:ext cx="5964755" cy="479399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74143" y="2734065"/>
            <a:ext cx="5617131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8"/>
              </a:lnSpc>
              <a:spcBef>
                <a:spcPct val="0"/>
              </a:spcBef>
            </a:pPr>
            <a:r>
              <a:rPr lang="en-US" sz="3832">
                <a:solidFill>
                  <a:srgbClr val="000000"/>
                </a:solidFill>
                <a:ea typeface="TDTD평고딕"/>
              </a:rPr>
              <a:t>이디야 분포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35766" y="2734065"/>
            <a:ext cx="5617131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8"/>
              </a:lnSpc>
              <a:spcBef>
                <a:spcPct val="0"/>
              </a:spcBef>
            </a:pPr>
            <a:r>
              <a:rPr lang="en-US" sz="3832">
                <a:solidFill>
                  <a:srgbClr val="000000"/>
                </a:solidFill>
                <a:ea typeface="TDTD평고딕"/>
              </a:rPr>
              <a:t>스타벅스 분포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16304" y="2734065"/>
            <a:ext cx="5617131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8"/>
              </a:lnSpc>
              <a:spcBef>
                <a:spcPct val="0"/>
              </a:spcBef>
            </a:pPr>
            <a:r>
              <a:rPr lang="en-US" sz="3832">
                <a:solidFill>
                  <a:srgbClr val="000000"/>
                </a:solidFill>
                <a:ea typeface="TDTD평고딕"/>
              </a:rPr>
              <a:t>투썸플레이스 분포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064875" y="127656"/>
            <a:ext cx="14158249" cy="1613334"/>
            <a:chOff x="0" y="0"/>
            <a:chExt cx="5878418" cy="6698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8418" cy="669847"/>
            </a:xfrm>
            <a:custGeom>
              <a:avLst/>
              <a:gdLst/>
              <a:ahLst/>
              <a:cxnLst/>
              <a:rect l="l" t="t" r="r" b="b"/>
              <a:pathLst>
                <a:path w="5878418" h="669847">
                  <a:moveTo>
                    <a:pt x="5753958" y="59690"/>
                  </a:moveTo>
                  <a:cubicBezTo>
                    <a:pt x="5789518" y="59690"/>
                    <a:pt x="5818727" y="88900"/>
                    <a:pt x="5818727" y="124460"/>
                  </a:cubicBezTo>
                  <a:lnTo>
                    <a:pt x="5818727" y="545387"/>
                  </a:lnTo>
                  <a:cubicBezTo>
                    <a:pt x="5818727" y="580947"/>
                    <a:pt x="5789518" y="610157"/>
                    <a:pt x="5753958" y="610157"/>
                  </a:cubicBezTo>
                  <a:lnTo>
                    <a:pt x="124460" y="610157"/>
                  </a:lnTo>
                  <a:cubicBezTo>
                    <a:pt x="88900" y="610157"/>
                    <a:pt x="59690" y="580947"/>
                    <a:pt x="59690" y="54538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53958" y="59690"/>
                  </a:lnTo>
                  <a:moveTo>
                    <a:pt x="57539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5387"/>
                  </a:lnTo>
                  <a:cubicBezTo>
                    <a:pt x="0" y="613967"/>
                    <a:pt x="55880" y="669847"/>
                    <a:pt x="124460" y="669847"/>
                  </a:cubicBezTo>
                  <a:lnTo>
                    <a:pt x="5753958" y="669847"/>
                  </a:lnTo>
                  <a:cubicBezTo>
                    <a:pt x="5822538" y="669847"/>
                    <a:pt x="5878418" y="613967"/>
                    <a:pt x="5878418" y="545387"/>
                  </a:cubicBezTo>
                  <a:lnTo>
                    <a:pt x="5878418" y="124460"/>
                  </a:lnTo>
                  <a:cubicBezTo>
                    <a:pt x="5878418" y="55880"/>
                    <a:pt x="5822538" y="0"/>
                    <a:pt x="5753958" y="0"/>
                  </a:cubicBezTo>
                  <a:close/>
                </a:path>
              </a:pathLst>
            </a:custGeom>
            <a:solidFill>
              <a:srgbClr val="FFCC32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064875" y="543798"/>
            <a:ext cx="1415824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8"/>
              </a:lnSpc>
              <a:spcBef>
                <a:spcPct val="0"/>
              </a:spcBef>
            </a:pPr>
            <a:r>
              <a:rPr lang="en-US" sz="4932">
                <a:solidFill>
                  <a:srgbClr val="000000"/>
                </a:solidFill>
                <a:ea typeface="TDTD평고딕"/>
              </a:rPr>
              <a:t>커피 프렌차이즈별 입점 분포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2547" y="8705850"/>
            <a:ext cx="17302907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스타벅스와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투썸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플레이스는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종로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,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역삼동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,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여의도에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 좀 더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밀집되어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있다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.</a:t>
            </a:r>
          </a:p>
          <a:p>
            <a:pPr algn="ctr">
              <a:lnSpc>
                <a:spcPts val="2918"/>
              </a:lnSpc>
              <a:spcBef>
                <a:spcPct val="0"/>
              </a:spcBef>
            </a:pPr>
            <a:endParaRPr lang="en-US" sz="2432" dirty="0">
              <a:solidFill>
                <a:srgbClr val="000000"/>
              </a:solidFill>
              <a:ea typeface="TDTD평고딕"/>
            </a:endParaRPr>
          </a:p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그에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반해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이디야는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 위 </a:t>
            </a:r>
            <a:r>
              <a:rPr lang="ko-KR" altLang="en-US" sz="2432" dirty="0">
                <a:solidFill>
                  <a:srgbClr val="000000"/>
                </a:solidFill>
                <a:ea typeface="TDTD평고딕"/>
              </a:rPr>
              <a:t>세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지역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말고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다른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지역에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밀집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 해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있는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것으로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보아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입점에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차별화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전략을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취하고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있는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것을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ea typeface="TDTD평고딕"/>
              </a:rPr>
              <a:t>보인다</a:t>
            </a:r>
            <a:r>
              <a:rPr lang="en-US" sz="2432" dirty="0">
                <a:solidFill>
                  <a:srgbClr val="000000"/>
                </a:solidFill>
                <a:ea typeface="TDTD평고딕"/>
              </a:rPr>
              <a:t>.</a:t>
            </a:r>
          </a:p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2432" dirty="0">
                <a:solidFill>
                  <a:srgbClr val="000000"/>
                </a:solidFill>
                <a:latin typeface="TDTD평고딕"/>
              </a:rPr>
              <a:t>(</a:t>
            </a:r>
            <a:r>
              <a:rPr lang="en-US" sz="2432" dirty="0" err="1">
                <a:solidFill>
                  <a:srgbClr val="000000"/>
                </a:solidFill>
                <a:latin typeface="TDTD평고딕"/>
              </a:rPr>
              <a:t>대중을</a:t>
            </a:r>
            <a:r>
              <a:rPr lang="en-US" sz="2432" dirty="0">
                <a:solidFill>
                  <a:srgbClr val="000000"/>
                </a:solidFill>
                <a:latin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latin typeface="TDTD평고딕"/>
              </a:rPr>
              <a:t>위한</a:t>
            </a:r>
            <a:r>
              <a:rPr lang="en-US" sz="2432" dirty="0">
                <a:solidFill>
                  <a:srgbClr val="000000"/>
                </a:solidFill>
                <a:latin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latin typeface="TDTD평고딕"/>
              </a:rPr>
              <a:t>저렴한</a:t>
            </a:r>
            <a:r>
              <a:rPr lang="en-US" sz="2432" dirty="0">
                <a:solidFill>
                  <a:srgbClr val="000000"/>
                </a:solidFill>
                <a:latin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latin typeface="TDTD평고딕"/>
              </a:rPr>
              <a:t>가격의</a:t>
            </a:r>
            <a:r>
              <a:rPr lang="en-US" sz="2432" dirty="0">
                <a:solidFill>
                  <a:srgbClr val="000000"/>
                </a:solidFill>
                <a:latin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latin typeface="TDTD평고딕"/>
              </a:rPr>
              <a:t>판매</a:t>
            </a:r>
            <a:r>
              <a:rPr lang="en-US" sz="2432" dirty="0">
                <a:solidFill>
                  <a:srgbClr val="000000"/>
                </a:solidFill>
                <a:latin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latin typeface="TDTD평고딕"/>
              </a:rPr>
              <a:t>전략이</a:t>
            </a:r>
            <a:r>
              <a:rPr lang="en-US" sz="2432" dirty="0">
                <a:solidFill>
                  <a:srgbClr val="000000"/>
                </a:solidFill>
                <a:latin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latin typeface="TDTD평고딕"/>
              </a:rPr>
              <a:t>반영된</a:t>
            </a:r>
            <a:r>
              <a:rPr lang="en-US" sz="2432" dirty="0">
                <a:solidFill>
                  <a:srgbClr val="000000"/>
                </a:solidFill>
                <a:latin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latin typeface="TDTD평고딕"/>
              </a:rPr>
              <a:t>분포</a:t>
            </a:r>
            <a:r>
              <a:rPr lang="en-US" sz="2432" dirty="0">
                <a:solidFill>
                  <a:srgbClr val="000000"/>
                </a:solidFill>
                <a:latin typeface="TDTD평고딕"/>
              </a:rPr>
              <a:t> </a:t>
            </a:r>
            <a:r>
              <a:rPr lang="en-US" sz="2432" dirty="0" err="1">
                <a:solidFill>
                  <a:srgbClr val="000000"/>
                </a:solidFill>
                <a:latin typeface="TDTD평고딕"/>
              </a:rPr>
              <a:t>추정</a:t>
            </a:r>
            <a:r>
              <a:rPr lang="en-US" sz="2432" dirty="0">
                <a:solidFill>
                  <a:srgbClr val="000000"/>
                </a:solidFill>
                <a:latin typeface="TDTD평고딕"/>
              </a:rPr>
              <a:t>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3353048"/>
            <a:ext cx="6131850" cy="48887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6774" r="2258"/>
          <a:stretch>
            <a:fillRect/>
          </a:stretch>
        </p:blipFill>
        <p:spPr>
          <a:xfrm>
            <a:off x="6178352" y="3384361"/>
            <a:ext cx="5960516" cy="48574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96018" y="3384361"/>
            <a:ext cx="6091982" cy="485743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064875" y="127656"/>
            <a:ext cx="14158249" cy="1613334"/>
            <a:chOff x="0" y="0"/>
            <a:chExt cx="5878418" cy="6698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78418" cy="669847"/>
            </a:xfrm>
            <a:custGeom>
              <a:avLst/>
              <a:gdLst/>
              <a:ahLst/>
              <a:cxnLst/>
              <a:rect l="l" t="t" r="r" b="b"/>
              <a:pathLst>
                <a:path w="5878418" h="669847">
                  <a:moveTo>
                    <a:pt x="5753958" y="59690"/>
                  </a:moveTo>
                  <a:cubicBezTo>
                    <a:pt x="5789518" y="59690"/>
                    <a:pt x="5818727" y="88900"/>
                    <a:pt x="5818727" y="124460"/>
                  </a:cubicBezTo>
                  <a:lnTo>
                    <a:pt x="5818727" y="545387"/>
                  </a:lnTo>
                  <a:cubicBezTo>
                    <a:pt x="5818727" y="580947"/>
                    <a:pt x="5789518" y="610157"/>
                    <a:pt x="5753958" y="610157"/>
                  </a:cubicBezTo>
                  <a:lnTo>
                    <a:pt x="124460" y="610157"/>
                  </a:lnTo>
                  <a:cubicBezTo>
                    <a:pt x="88900" y="610157"/>
                    <a:pt x="59690" y="580947"/>
                    <a:pt x="59690" y="54538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53958" y="59690"/>
                  </a:lnTo>
                  <a:moveTo>
                    <a:pt x="57539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5387"/>
                  </a:lnTo>
                  <a:cubicBezTo>
                    <a:pt x="0" y="613967"/>
                    <a:pt x="55880" y="669847"/>
                    <a:pt x="124460" y="669847"/>
                  </a:cubicBezTo>
                  <a:lnTo>
                    <a:pt x="5753958" y="669847"/>
                  </a:lnTo>
                  <a:cubicBezTo>
                    <a:pt x="5822538" y="669847"/>
                    <a:pt x="5878418" y="613967"/>
                    <a:pt x="5878418" y="545387"/>
                  </a:cubicBezTo>
                  <a:lnTo>
                    <a:pt x="5878418" y="124460"/>
                  </a:lnTo>
                  <a:cubicBezTo>
                    <a:pt x="5878418" y="55880"/>
                    <a:pt x="5822538" y="0"/>
                    <a:pt x="5753958" y="0"/>
                  </a:cubicBezTo>
                  <a:close/>
                </a:path>
              </a:pathLst>
            </a:custGeom>
            <a:solidFill>
              <a:srgbClr val="FFCC32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064875" y="543798"/>
            <a:ext cx="1415824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8"/>
              </a:lnSpc>
              <a:spcBef>
                <a:spcPct val="0"/>
              </a:spcBef>
            </a:pPr>
            <a:r>
              <a:rPr lang="en-US" sz="4932">
                <a:solidFill>
                  <a:srgbClr val="000000"/>
                </a:solidFill>
                <a:ea typeface="TDTD평고딕"/>
              </a:rPr>
              <a:t>치킨 프렌차이즈별 입점 분포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707" y="2655418"/>
            <a:ext cx="5617131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8"/>
              </a:lnSpc>
              <a:spcBef>
                <a:spcPct val="0"/>
              </a:spcBef>
            </a:pPr>
            <a:r>
              <a:rPr lang="en-US" sz="3832">
                <a:solidFill>
                  <a:srgbClr val="000000"/>
                </a:solidFill>
                <a:latin typeface="TDTD평고딕"/>
              </a:rPr>
              <a:t>BBQ 분포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90330" y="2655418"/>
            <a:ext cx="5617131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8"/>
              </a:lnSpc>
              <a:spcBef>
                <a:spcPct val="0"/>
              </a:spcBef>
            </a:pPr>
            <a:r>
              <a:rPr lang="en-US" sz="3832">
                <a:solidFill>
                  <a:srgbClr val="000000"/>
                </a:solidFill>
                <a:latin typeface="TDTD평고딕"/>
              </a:rPr>
              <a:t>BHC 분포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70869" y="2655418"/>
            <a:ext cx="5617131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8"/>
              </a:lnSpc>
              <a:spcBef>
                <a:spcPct val="0"/>
              </a:spcBef>
            </a:pPr>
            <a:r>
              <a:rPr lang="en-US" sz="3832">
                <a:solidFill>
                  <a:srgbClr val="000000"/>
                </a:solidFill>
                <a:ea typeface="TDTD평고딕"/>
              </a:rPr>
              <a:t>교촌치킨 분포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5719" y="8877300"/>
            <a:ext cx="16182975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8"/>
              </a:lnSpc>
              <a:spcBef>
                <a:spcPct val="0"/>
              </a:spcBef>
            </a:pPr>
            <a:r>
              <a:rPr lang="en-US" sz="3832">
                <a:solidFill>
                  <a:srgbClr val="000000"/>
                </a:solidFill>
                <a:ea typeface="TDTD평고딕"/>
              </a:rPr>
              <a:t>분석한 세 프렌차이즈 모두 종로, 역삼동, 여의도에 좀 더 밀집되어 있다.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248841"/>
            <a:ext cx="7303469" cy="56112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23160" y="3283038"/>
            <a:ext cx="7536140" cy="557700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064875" y="127656"/>
            <a:ext cx="14158249" cy="1613334"/>
            <a:chOff x="0" y="0"/>
            <a:chExt cx="5878418" cy="6698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78418" cy="669847"/>
            </a:xfrm>
            <a:custGeom>
              <a:avLst/>
              <a:gdLst/>
              <a:ahLst/>
              <a:cxnLst/>
              <a:rect l="l" t="t" r="r" b="b"/>
              <a:pathLst>
                <a:path w="5878418" h="669847">
                  <a:moveTo>
                    <a:pt x="5753958" y="59690"/>
                  </a:moveTo>
                  <a:cubicBezTo>
                    <a:pt x="5789518" y="59690"/>
                    <a:pt x="5818727" y="88900"/>
                    <a:pt x="5818727" y="124460"/>
                  </a:cubicBezTo>
                  <a:lnTo>
                    <a:pt x="5818727" y="545387"/>
                  </a:lnTo>
                  <a:cubicBezTo>
                    <a:pt x="5818727" y="580947"/>
                    <a:pt x="5789518" y="610157"/>
                    <a:pt x="5753958" y="610157"/>
                  </a:cubicBezTo>
                  <a:lnTo>
                    <a:pt x="124460" y="610157"/>
                  </a:lnTo>
                  <a:cubicBezTo>
                    <a:pt x="88900" y="610157"/>
                    <a:pt x="59690" y="580947"/>
                    <a:pt x="59690" y="54538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53958" y="59690"/>
                  </a:lnTo>
                  <a:moveTo>
                    <a:pt x="57539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5387"/>
                  </a:lnTo>
                  <a:cubicBezTo>
                    <a:pt x="0" y="613967"/>
                    <a:pt x="55880" y="669847"/>
                    <a:pt x="124460" y="669847"/>
                  </a:cubicBezTo>
                  <a:lnTo>
                    <a:pt x="5753958" y="669847"/>
                  </a:lnTo>
                  <a:cubicBezTo>
                    <a:pt x="5822538" y="669847"/>
                    <a:pt x="5878418" y="613967"/>
                    <a:pt x="5878418" y="545387"/>
                  </a:cubicBezTo>
                  <a:lnTo>
                    <a:pt x="5878418" y="124460"/>
                  </a:lnTo>
                  <a:cubicBezTo>
                    <a:pt x="5878418" y="55880"/>
                    <a:pt x="5822538" y="0"/>
                    <a:pt x="5753958" y="0"/>
                  </a:cubicBezTo>
                  <a:close/>
                </a:path>
              </a:pathLst>
            </a:custGeom>
            <a:solidFill>
              <a:srgbClr val="FFCC3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064875" y="543798"/>
            <a:ext cx="1415824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8"/>
              </a:lnSpc>
              <a:spcBef>
                <a:spcPct val="0"/>
              </a:spcBef>
            </a:pPr>
            <a:r>
              <a:rPr lang="en-US" sz="4932">
                <a:solidFill>
                  <a:srgbClr val="000000"/>
                </a:solidFill>
                <a:ea typeface="TDTD평고딕"/>
              </a:rPr>
              <a:t>기타 프렌차이즈별 입점 분포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1869" y="2532455"/>
            <a:ext cx="5617131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8"/>
              </a:lnSpc>
              <a:spcBef>
                <a:spcPct val="0"/>
              </a:spcBef>
            </a:pPr>
            <a:r>
              <a:rPr lang="en-US" sz="3832">
                <a:solidFill>
                  <a:srgbClr val="000000"/>
                </a:solidFill>
                <a:ea typeface="TDTD평고딕"/>
              </a:rPr>
              <a:t>분식_김밥천국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82664" y="2532455"/>
            <a:ext cx="5617131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8"/>
              </a:lnSpc>
              <a:spcBef>
                <a:spcPct val="0"/>
              </a:spcBef>
            </a:pPr>
            <a:r>
              <a:rPr lang="en-US" sz="3832">
                <a:solidFill>
                  <a:srgbClr val="000000"/>
                </a:solidFill>
                <a:ea typeface="TDTD평고딕"/>
              </a:rPr>
              <a:t>베스킨 라빈스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8530" y="9128972"/>
            <a:ext cx="16182975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8"/>
              </a:lnSpc>
              <a:spcBef>
                <a:spcPct val="0"/>
              </a:spcBef>
            </a:pPr>
            <a:r>
              <a:rPr lang="en-US" sz="3832">
                <a:solidFill>
                  <a:srgbClr val="000000"/>
                </a:solidFill>
                <a:ea typeface="TDTD평고딕"/>
              </a:rPr>
              <a:t>분석한 두 프렌차이즈 모두 종로, 역삼동, 여의도에 좀 더 밀집되어 있다.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3452" y="4000500"/>
            <a:ext cx="16055848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878"/>
              </a:lnSpc>
              <a:spcBef>
                <a:spcPct val="0"/>
              </a:spcBef>
            </a:pPr>
            <a:r>
              <a:rPr lang="en-US" sz="14898">
                <a:solidFill>
                  <a:srgbClr val="FF811A"/>
                </a:solidFill>
                <a:ea typeface="TDTD평고딕"/>
              </a:rPr>
              <a:t>결론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67285" y="3880215"/>
            <a:ext cx="14353431" cy="0"/>
          </a:xfrm>
          <a:prstGeom prst="line">
            <a:avLst/>
          </a:prstGeom>
          <a:ln w="38100" cap="flat">
            <a:solidFill>
              <a:srgbClr val="FF81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967285" y="5526645"/>
            <a:ext cx="14353431" cy="0"/>
          </a:xfrm>
          <a:prstGeom prst="line">
            <a:avLst/>
          </a:prstGeom>
          <a:ln w="38100" cap="flat">
            <a:solidFill>
              <a:srgbClr val="FF81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967285" y="7173075"/>
            <a:ext cx="14353431" cy="0"/>
          </a:xfrm>
          <a:prstGeom prst="line">
            <a:avLst/>
          </a:prstGeom>
          <a:ln w="38100" cap="flat">
            <a:solidFill>
              <a:srgbClr val="FF81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1019175"/>
            <a:ext cx="16230600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FF811A"/>
                </a:solidFill>
                <a:ea typeface="TDTD평고딕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67285" y="2673469"/>
            <a:ext cx="4220780" cy="726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22"/>
              </a:lnSpc>
              <a:spcBef>
                <a:spcPct val="0"/>
              </a:spcBef>
            </a:pPr>
            <a:r>
              <a:rPr lang="en-US" sz="4685">
                <a:solidFill>
                  <a:srgbClr val="FF811A"/>
                </a:solidFill>
                <a:ea typeface="TDTD평고딕"/>
              </a:rPr>
              <a:t>분석목표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79797" y="2804399"/>
            <a:ext cx="9240918" cy="51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9"/>
              </a:lnSpc>
              <a:spcBef>
                <a:spcPct val="0"/>
              </a:spcBef>
            </a:pPr>
            <a:r>
              <a:rPr lang="en-US" sz="3006">
                <a:solidFill>
                  <a:srgbClr val="000000"/>
                </a:solidFill>
                <a:latin typeface="윤고딕 B"/>
              </a:rPr>
              <a:t>3가지 목표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79797" y="4435312"/>
            <a:ext cx="9240918" cy="51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9"/>
              </a:lnSpc>
              <a:spcBef>
                <a:spcPct val="0"/>
              </a:spcBef>
            </a:pPr>
            <a:r>
              <a:rPr lang="en-US" sz="3006">
                <a:solidFill>
                  <a:srgbClr val="000000"/>
                </a:solidFill>
                <a:ea typeface="윤고딕 B"/>
              </a:rPr>
              <a:t>데이터 출처 및 활용방향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79797" y="6066225"/>
            <a:ext cx="9240918" cy="51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9"/>
              </a:lnSpc>
              <a:spcBef>
                <a:spcPct val="0"/>
              </a:spcBef>
            </a:pPr>
            <a:r>
              <a:rPr lang="en-US" sz="3006">
                <a:solidFill>
                  <a:srgbClr val="000000"/>
                </a:solidFill>
                <a:ea typeface="윤고딕 B"/>
              </a:rPr>
              <a:t>분석업종 선택과 전처리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79797" y="7697137"/>
            <a:ext cx="9240918" cy="51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9"/>
              </a:lnSpc>
              <a:spcBef>
                <a:spcPct val="0"/>
              </a:spcBef>
            </a:pPr>
            <a:r>
              <a:rPr lang="en-US" sz="3006">
                <a:solidFill>
                  <a:srgbClr val="000000"/>
                </a:solidFill>
                <a:ea typeface="윤고딕 B"/>
              </a:rPr>
              <a:t>업종별, 프렌차이즈별 히트맵 분포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67285" y="4319737"/>
            <a:ext cx="4220780" cy="726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22"/>
              </a:lnSpc>
              <a:spcBef>
                <a:spcPct val="0"/>
              </a:spcBef>
            </a:pPr>
            <a:r>
              <a:rPr lang="en-US" sz="4685">
                <a:solidFill>
                  <a:srgbClr val="FF811A"/>
                </a:solidFill>
                <a:ea typeface="TDTD평고딕"/>
              </a:rPr>
              <a:t>데이터 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67285" y="5962457"/>
            <a:ext cx="4220780" cy="726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22"/>
              </a:lnSpc>
              <a:spcBef>
                <a:spcPct val="0"/>
              </a:spcBef>
            </a:pPr>
            <a:r>
              <a:rPr lang="en-US" sz="4685">
                <a:solidFill>
                  <a:srgbClr val="FF811A"/>
                </a:solidFill>
                <a:ea typeface="TDTD평고딕"/>
              </a:rPr>
              <a:t>분석개요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67285" y="7676274"/>
            <a:ext cx="4220780" cy="726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22"/>
              </a:lnSpc>
              <a:spcBef>
                <a:spcPct val="0"/>
              </a:spcBef>
            </a:pPr>
            <a:r>
              <a:rPr lang="en-US" sz="4685">
                <a:solidFill>
                  <a:srgbClr val="FF811A"/>
                </a:solidFill>
                <a:ea typeface="TDTD평고딕"/>
              </a:rPr>
              <a:t>분석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967285" y="8647735"/>
            <a:ext cx="14353431" cy="0"/>
          </a:xfrm>
          <a:prstGeom prst="line">
            <a:avLst/>
          </a:prstGeom>
          <a:ln w="38100" cap="flat">
            <a:solidFill>
              <a:srgbClr val="FF81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079797" y="9171798"/>
            <a:ext cx="9240918" cy="51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9"/>
              </a:lnSpc>
              <a:spcBef>
                <a:spcPct val="0"/>
              </a:spcBef>
            </a:pPr>
            <a:r>
              <a:rPr lang="en-US" sz="3006">
                <a:solidFill>
                  <a:srgbClr val="000000"/>
                </a:solidFill>
                <a:ea typeface="윤고딕 B"/>
              </a:rPr>
              <a:t>분석결과 정리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67285" y="9150934"/>
            <a:ext cx="4220780" cy="726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22"/>
              </a:lnSpc>
              <a:spcBef>
                <a:spcPct val="0"/>
              </a:spcBef>
            </a:pPr>
            <a:r>
              <a:rPr lang="en-US" sz="4685">
                <a:solidFill>
                  <a:srgbClr val="FF811A"/>
                </a:solidFill>
                <a:ea typeface="TDTD평고딕"/>
              </a:rPr>
              <a:t>결론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648550"/>
            <a:ext cx="16230600" cy="676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8"/>
              </a:lnSpc>
              <a:spcBef>
                <a:spcPct val="0"/>
              </a:spcBef>
            </a:pPr>
            <a:r>
              <a:rPr lang="en-US" sz="4132">
                <a:solidFill>
                  <a:srgbClr val="000000"/>
                </a:solidFill>
                <a:latin typeface="TDTD평고딕"/>
              </a:rPr>
              <a:t>1. </a:t>
            </a:r>
            <a:r>
              <a:rPr lang="en-US" sz="4132">
                <a:solidFill>
                  <a:srgbClr val="000000"/>
                </a:solidFill>
                <a:ea typeface="TDTD평고딕"/>
              </a:rPr>
              <a:t>대형 프랜차이즈는 대부분 상권이 큰 여의도, 종로구, 역삼동에 밀집되어 있다.</a:t>
            </a:r>
          </a:p>
          <a:p>
            <a:pPr>
              <a:lnSpc>
                <a:spcPts val="4958"/>
              </a:lnSpc>
              <a:spcBef>
                <a:spcPct val="0"/>
              </a:spcBef>
            </a:pPr>
            <a:endParaRPr lang="en-US" sz="4132">
              <a:solidFill>
                <a:srgbClr val="000000"/>
              </a:solidFill>
              <a:ea typeface="TDTD평고딕"/>
            </a:endParaRPr>
          </a:p>
          <a:p>
            <a:pPr>
              <a:lnSpc>
                <a:spcPts val="4838"/>
              </a:lnSpc>
              <a:spcBef>
                <a:spcPct val="0"/>
              </a:spcBef>
            </a:pPr>
            <a:r>
              <a:rPr lang="en-US" sz="4032">
                <a:solidFill>
                  <a:srgbClr val="000000"/>
                </a:solidFill>
                <a:latin typeface="TDTD평고딕"/>
              </a:rPr>
              <a:t>2. </a:t>
            </a:r>
            <a:r>
              <a:rPr lang="en-US" sz="4032">
                <a:solidFill>
                  <a:srgbClr val="000000"/>
                </a:solidFill>
                <a:ea typeface="TDTD평고딕"/>
              </a:rPr>
              <a:t>이디야의 경우는 다른 프랜차이즈들과는 다른 차별화 전략을 취하여 분포가 다른 것으로 보여 추후 이디야의 전략을 면밀히 살펴볼 필요가있다.</a:t>
            </a:r>
          </a:p>
          <a:p>
            <a:pPr>
              <a:lnSpc>
                <a:spcPts val="4838"/>
              </a:lnSpc>
              <a:spcBef>
                <a:spcPct val="0"/>
              </a:spcBef>
            </a:pPr>
            <a:endParaRPr lang="en-US" sz="4032">
              <a:solidFill>
                <a:srgbClr val="000000"/>
              </a:solidFill>
              <a:ea typeface="TDTD평고딕"/>
            </a:endParaRPr>
          </a:p>
          <a:p>
            <a:pPr>
              <a:lnSpc>
                <a:spcPts val="4838"/>
              </a:lnSpc>
              <a:spcBef>
                <a:spcPct val="0"/>
              </a:spcBef>
            </a:pPr>
            <a:r>
              <a:rPr lang="en-US" sz="4032">
                <a:solidFill>
                  <a:srgbClr val="000000"/>
                </a:solidFill>
                <a:latin typeface="TDTD평고딕"/>
              </a:rPr>
              <a:t>3. 생활, 상주인구 등을 추가하여 좀 더 명확하게 분석 해볼 수 있다.</a:t>
            </a:r>
          </a:p>
          <a:p>
            <a:pPr>
              <a:lnSpc>
                <a:spcPts val="4838"/>
              </a:lnSpc>
              <a:spcBef>
                <a:spcPct val="0"/>
              </a:spcBef>
            </a:pPr>
            <a:endParaRPr lang="en-US" sz="4032">
              <a:solidFill>
                <a:srgbClr val="000000"/>
              </a:solidFill>
              <a:latin typeface="TDTD평고딕"/>
            </a:endParaRPr>
          </a:p>
          <a:p>
            <a:pPr>
              <a:lnSpc>
                <a:spcPts val="4838"/>
              </a:lnSpc>
              <a:spcBef>
                <a:spcPct val="0"/>
              </a:spcBef>
            </a:pPr>
            <a:r>
              <a:rPr lang="en-US" sz="4032">
                <a:solidFill>
                  <a:srgbClr val="000000"/>
                </a:solidFill>
                <a:latin typeface="TDTD평고딕"/>
              </a:rPr>
              <a:t>4. 우리가 세운 추정 가설을 입증하기 위하여 추가 분석이 필요 해 보니다.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3452" y="4000500"/>
            <a:ext cx="16055848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878"/>
              </a:lnSpc>
              <a:spcBef>
                <a:spcPct val="0"/>
              </a:spcBef>
            </a:pPr>
            <a:r>
              <a:rPr lang="en-US" sz="14898">
                <a:solidFill>
                  <a:srgbClr val="FF811A"/>
                </a:solidFill>
                <a:ea typeface="TDTD평고딕"/>
              </a:rPr>
              <a:t>감사합니다!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16055848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FF811A"/>
                </a:solidFill>
                <a:ea typeface="TDTD평고딕"/>
              </a:rPr>
              <a:t>분석목표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246954" y="3267227"/>
            <a:ext cx="12412275" cy="1802088"/>
            <a:chOff x="0" y="0"/>
            <a:chExt cx="5153500" cy="7482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53500" cy="748216"/>
            </a:xfrm>
            <a:custGeom>
              <a:avLst/>
              <a:gdLst/>
              <a:ahLst/>
              <a:cxnLst/>
              <a:rect l="l" t="t" r="r" b="b"/>
              <a:pathLst>
                <a:path w="5153500" h="748216">
                  <a:moveTo>
                    <a:pt x="5029040" y="59690"/>
                  </a:moveTo>
                  <a:cubicBezTo>
                    <a:pt x="5064600" y="59690"/>
                    <a:pt x="5093810" y="88900"/>
                    <a:pt x="5093810" y="124460"/>
                  </a:cubicBezTo>
                  <a:lnTo>
                    <a:pt x="5093810" y="623756"/>
                  </a:lnTo>
                  <a:cubicBezTo>
                    <a:pt x="5093810" y="659316"/>
                    <a:pt x="5064600" y="688526"/>
                    <a:pt x="5029040" y="688526"/>
                  </a:cubicBezTo>
                  <a:lnTo>
                    <a:pt x="124460" y="688526"/>
                  </a:lnTo>
                  <a:cubicBezTo>
                    <a:pt x="88900" y="688526"/>
                    <a:pt x="59690" y="659316"/>
                    <a:pt x="59690" y="62375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029040" y="59690"/>
                  </a:lnTo>
                  <a:moveTo>
                    <a:pt x="502904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23756"/>
                  </a:lnTo>
                  <a:cubicBezTo>
                    <a:pt x="0" y="692336"/>
                    <a:pt x="55880" y="748216"/>
                    <a:pt x="124460" y="748216"/>
                  </a:cubicBezTo>
                  <a:lnTo>
                    <a:pt x="5029040" y="748216"/>
                  </a:lnTo>
                  <a:cubicBezTo>
                    <a:pt x="5097620" y="748216"/>
                    <a:pt x="5153500" y="692336"/>
                    <a:pt x="5153500" y="623756"/>
                  </a:cubicBezTo>
                  <a:lnTo>
                    <a:pt x="5153500" y="124460"/>
                  </a:lnTo>
                  <a:cubicBezTo>
                    <a:pt x="5153500" y="55880"/>
                    <a:pt x="5097620" y="0"/>
                    <a:pt x="5029040" y="0"/>
                  </a:cubicBezTo>
                  <a:close/>
                </a:path>
              </a:pathLst>
            </a:custGeom>
            <a:solidFill>
              <a:srgbClr val="FF811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813215" y="3747901"/>
            <a:ext cx="11279751" cy="75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ea typeface="Nanum Myeongjo Bold"/>
              </a:rPr>
              <a:t>데이터 탐색을 통해서 패턴 및 특성을 찾는다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297893" y="5406439"/>
            <a:ext cx="12361335" cy="1613334"/>
            <a:chOff x="0" y="0"/>
            <a:chExt cx="5132350" cy="6698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32350" cy="669847"/>
            </a:xfrm>
            <a:custGeom>
              <a:avLst/>
              <a:gdLst/>
              <a:ahLst/>
              <a:cxnLst/>
              <a:rect l="l" t="t" r="r" b="b"/>
              <a:pathLst>
                <a:path w="5132350" h="669847">
                  <a:moveTo>
                    <a:pt x="5007890" y="59690"/>
                  </a:moveTo>
                  <a:cubicBezTo>
                    <a:pt x="5043450" y="59690"/>
                    <a:pt x="5072660" y="88900"/>
                    <a:pt x="5072660" y="124460"/>
                  </a:cubicBezTo>
                  <a:lnTo>
                    <a:pt x="5072660" y="545387"/>
                  </a:lnTo>
                  <a:cubicBezTo>
                    <a:pt x="5072660" y="580947"/>
                    <a:pt x="5043450" y="610157"/>
                    <a:pt x="5007890" y="610157"/>
                  </a:cubicBezTo>
                  <a:lnTo>
                    <a:pt x="124460" y="610157"/>
                  </a:lnTo>
                  <a:cubicBezTo>
                    <a:pt x="88900" y="610157"/>
                    <a:pt x="59690" y="580947"/>
                    <a:pt x="59690" y="54538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007890" y="59690"/>
                  </a:lnTo>
                  <a:moveTo>
                    <a:pt x="500789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5387"/>
                  </a:lnTo>
                  <a:cubicBezTo>
                    <a:pt x="0" y="613967"/>
                    <a:pt x="55880" y="669847"/>
                    <a:pt x="124460" y="669847"/>
                  </a:cubicBezTo>
                  <a:lnTo>
                    <a:pt x="5007890" y="669847"/>
                  </a:lnTo>
                  <a:cubicBezTo>
                    <a:pt x="5076470" y="669847"/>
                    <a:pt x="5132350" y="613967"/>
                    <a:pt x="5132350" y="545387"/>
                  </a:cubicBezTo>
                  <a:lnTo>
                    <a:pt x="5132350" y="124460"/>
                  </a:lnTo>
                  <a:cubicBezTo>
                    <a:pt x="5132350" y="55880"/>
                    <a:pt x="5076470" y="0"/>
                    <a:pt x="5007890" y="0"/>
                  </a:cubicBezTo>
                  <a:close/>
                </a:path>
              </a:pathLst>
            </a:custGeom>
            <a:solidFill>
              <a:srgbClr val="FFCC32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297893" y="5678915"/>
            <a:ext cx="12361335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ea typeface="Nanum Myeongjo Bold"/>
              </a:rPr>
              <a:t>서울 상권 및 매출 분포를 확인해 본다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297893" y="7456212"/>
            <a:ext cx="12412275" cy="1802088"/>
            <a:chOff x="0" y="0"/>
            <a:chExt cx="5153500" cy="7482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53500" cy="748216"/>
            </a:xfrm>
            <a:custGeom>
              <a:avLst/>
              <a:gdLst/>
              <a:ahLst/>
              <a:cxnLst/>
              <a:rect l="l" t="t" r="r" b="b"/>
              <a:pathLst>
                <a:path w="5153500" h="748216">
                  <a:moveTo>
                    <a:pt x="5029040" y="59690"/>
                  </a:moveTo>
                  <a:cubicBezTo>
                    <a:pt x="5064600" y="59690"/>
                    <a:pt x="5093810" y="88900"/>
                    <a:pt x="5093810" y="124460"/>
                  </a:cubicBezTo>
                  <a:lnTo>
                    <a:pt x="5093810" y="623756"/>
                  </a:lnTo>
                  <a:cubicBezTo>
                    <a:pt x="5093810" y="659316"/>
                    <a:pt x="5064600" y="688526"/>
                    <a:pt x="5029040" y="688526"/>
                  </a:cubicBezTo>
                  <a:lnTo>
                    <a:pt x="124460" y="688526"/>
                  </a:lnTo>
                  <a:cubicBezTo>
                    <a:pt x="88900" y="688526"/>
                    <a:pt x="59690" y="659316"/>
                    <a:pt x="59690" y="62375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029040" y="59690"/>
                  </a:lnTo>
                  <a:moveTo>
                    <a:pt x="502904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23756"/>
                  </a:lnTo>
                  <a:cubicBezTo>
                    <a:pt x="0" y="692336"/>
                    <a:pt x="55880" y="748216"/>
                    <a:pt x="124460" y="748216"/>
                  </a:cubicBezTo>
                  <a:lnTo>
                    <a:pt x="5029040" y="748216"/>
                  </a:lnTo>
                  <a:cubicBezTo>
                    <a:pt x="5097620" y="748216"/>
                    <a:pt x="5153500" y="692336"/>
                    <a:pt x="5153500" y="623756"/>
                  </a:cubicBezTo>
                  <a:lnTo>
                    <a:pt x="5153500" y="124460"/>
                  </a:lnTo>
                  <a:cubicBezTo>
                    <a:pt x="5153500" y="55880"/>
                    <a:pt x="5097620" y="0"/>
                    <a:pt x="5029040" y="0"/>
                  </a:cubicBezTo>
                  <a:close/>
                </a:path>
              </a:pathLst>
            </a:custGeom>
            <a:solidFill>
              <a:srgbClr val="FF811A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4062544" y="7915613"/>
            <a:ext cx="10882973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ea typeface="Nanum Myeongjo Bold"/>
              </a:rPr>
              <a:t>대형 프랜차이즈별 입점 전략을 분석해본다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3452" y="4000500"/>
            <a:ext cx="16055848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878"/>
              </a:lnSpc>
              <a:spcBef>
                <a:spcPct val="0"/>
              </a:spcBef>
            </a:pPr>
            <a:r>
              <a:rPr lang="en-US" sz="14898">
                <a:solidFill>
                  <a:srgbClr val="FF811A"/>
                </a:solidFill>
                <a:ea typeface="TDTD평고딕"/>
              </a:rPr>
              <a:t>데이터 소개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64875" y="222033"/>
            <a:ext cx="14158249" cy="1613334"/>
            <a:chOff x="0" y="0"/>
            <a:chExt cx="5878418" cy="6698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78418" cy="669847"/>
            </a:xfrm>
            <a:custGeom>
              <a:avLst/>
              <a:gdLst/>
              <a:ahLst/>
              <a:cxnLst/>
              <a:rect l="l" t="t" r="r" b="b"/>
              <a:pathLst>
                <a:path w="5878418" h="669847">
                  <a:moveTo>
                    <a:pt x="5753958" y="59690"/>
                  </a:moveTo>
                  <a:cubicBezTo>
                    <a:pt x="5789518" y="59690"/>
                    <a:pt x="5818727" y="88900"/>
                    <a:pt x="5818727" y="124460"/>
                  </a:cubicBezTo>
                  <a:lnTo>
                    <a:pt x="5818727" y="545387"/>
                  </a:lnTo>
                  <a:cubicBezTo>
                    <a:pt x="5818727" y="580947"/>
                    <a:pt x="5789518" y="610157"/>
                    <a:pt x="5753958" y="610157"/>
                  </a:cubicBezTo>
                  <a:lnTo>
                    <a:pt x="124460" y="610157"/>
                  </a:lnTo>
                  <a:cubicBezTo>
                    <a:pt x="88900" y="610157"/>
                    <a:pt x="59690" y="580947"/>
                    <a:pt x="59690" y="54538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53958" y="59690"/>
                  </a:lnTo>
                  <a:moveTo>
                    <a:pt x="57539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5387"/>
                  </a:lnTo>
                  <a:cubicBezTo>
                    <a:pt x="0" y="613967"/>
                    <a:pt x="55880" y="669847"/>
                    <a:pt x="124460" y="669847"/>
                  </a:cubicBezTo>
                  <a:lnTo>
                    <a:pt x="5753958" y="669847"/>
                  </a:lnTo>
                  <a:cubicBezTo>
                    <a:pt x="5822538" y="669847"/>
                    <a:pt x="5878418" y="613967"/>
                    <a:pt x="5878418" y="545387"/>
                  </a:cubicBezTo>
                  <a:lnTo>
                    <a:pt x="5878418" y="124460"/>
                  </a:lnTo>
                  <a:cubicBezTo>
                    <a:pt x="5878418" y="55880"/>
                    <a:pt x="5822538" y="0"/>
                    <a:pt x="5753958" y="0"/>
                  </a:cubicBezTo>
                  <a:close/>
                </a:path>
              </a:pathLst>
            </a:custGeom>
            <a:solidFill>
              <a:srgbClr val="FFCC3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174936" y="5955383"/>
            <a:ext cx="7819261" cy="1896465"/>
            <a:chOff x="0" y="0"/>
            <a:chExt cx="3246509" cy="7874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46509" cy="787401"/>
            </a:xfrm>
            <a:custGeom>
              <a:avLst/>
              <a:gdLst/>
              <a:ahLst/>
              <a:cxnLst/>
              <a:rect l="l" t="t" r="r" b="b"/>
              <a:pathLst>
                <a:path w="3246509" h="787401">
                  <a:moveTo>
                    <a:pt x="3122049" y="59690"/>
                  </a:moveTo>
                  <a:cubicBezTo>
                    <a:pt x="3157609" y="59690"/>
                    <a:pt x="3186819" y="88900"/>
                    <a:pt x="3186819" y="124460"/>
                  </a:cubicBezTo>
                  <a:lnTo>
                    <a:pt x="3186819" y="662941"/>
                  </a:lnTo>
                  <a:cubicBezTo>
                    <a:pt x="3186819" y="698501"/>
                    <a:pt x="3157609" y="727711"/>
                    <a:pt x="3122049" y="727711"/>
                  </a:cubicBezTo>
                  <a:lnTo>
                    <a:pt x="124460" y="727711"/>
                  </a:lnTo>
                  <a:cubicBezTo>
                    <a:pt x="88900" y="727711"/>
                    <a:pt x="59690" y="698501"/>
                    <a:pt x="59690" y="66294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22049" y="59690"/>
                  </a:lnTo>
                  <a:moveTo>
                    <a:pt x="31220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2941"/>
                  </a:lnTo>
                  <a:cubicBezTo>
                    <a:pt x="0" y="731521"/>
                    <a:pt x="55880" y="787401"/>
                    <a:pt x="124460" y="787401"/>
                  </a:cubicBezTo>
                  <a:lnTo>
                    <a:pt x="3122049" y="787401"/>
                  </a:lnTo>
                  <a:cubicBezTo>
                    <a:pt x="3190629" y="787401"/>
                    <a:pt x="3246509" y="731521"/>
                    <a:pt x="3246509" y="662941"/>
                  </a:cubicBezTo>
                  <a:lnTo>
                    <a:pt x="3246509" y="124460"/>
                  </a:lnTo>
                  <a:cubicBezTo>
                    <a:pt x="3246509" y="55880"/>
                    <a:pt x="3190629" y="0"/>
                    <a:pt x="3122049" y="0"/>
                  </a:cubicBezTo>
                  <a:close/>
                </a:path>
              </a:pathLst>
            </a:custGeom>
            <a:solidFill>
              <a:srgbClr val="FF811A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1120" r="3952" b="2406"/>
          <a:stretch>
            <a:fillRect/>
          </a:stretch>
        </p:blipFill>
        <p:spPr>
          <a:xfrm>
            <a:off x="2408943" y="1930617"/>
            <a:ext cx="4110918" cy="829113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141694" y="491716"/>
            <a:ext cx="10047536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  <a:spcBef>
                <a:spcPct val="0"/>
              </a:spcBef>
            </a:pPr>
            <a:r>
              <a:rPr lang="en-US" sz="5200">
                <a:solidFill>
                  <a:srgbClr val="000000"/>
                </a:solidFill>
                <a:ea typeface="TDTD평고딕"/>
              </a:rPr>
              <a:t>소상공인 데이터:공공데이터포털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endParaRPr lang="en-US" sz="5200">
              <a:solidFill>
                <a:srgbClr val="000000"/>
              </a:solidFill>
              <a:ea typeface="TDTD평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889695" y="1387066"/>
            <a:ext cx="6726287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TDTD평고딕"/>
              </a:rPr>
              <a:t>(https://www.data.go.kr/data/15083033/fileData.do)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39238" y="4642802"/>
            <a:ext cx="952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grpSp>
        <p:nvGrpSpPr>
          <p:cNvPr id="10" name="Group 10"/>
          <p:cNvGrpSpPr/>
          <p:nvPr/>
        </p:nvGrpSpPr>
        <p:grpSpPr>
          <a:xfrm>
            <a:off x="8174936" y="3040531"/>
            <a:ext cx="7724884" cy="1802088"/>
            <a:chOff x="0" y="0"/>
            <a:chExt cx="3207324" cy="7482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07324" cy="748216"/>
            </a:xfrm>
            <a:custGeom>
              <a:avLst/>
              <a:gdLst/>
              <a:ahLst/>
              <a:cxnLst/>
              <a:rect l="l" t="t" r="r" b="b"/>
              <a:pathLst>
                <a:path w="3207324" h="748216">
                  <a:moveTo>
                    <a:pt x="3082864" y="59690"/>
                  </a:moveTo>
                  <a:cubicBezTo>
                    <a:pt x="3118424" y="59690"/>
                    <a:pt x="3147634" y="88900"/>
                    <a:pt x="3147634" y="124460"/>
                  </a:cubicBezTo>
                  <a:lnTo>
                    <a:pt x="3147634" y="623756"/>
                  </a:lnTo>
                  <a:cubicBezTo>
                    <a:pt x="3147634" y="659316"/>
                    <a:pt x="3118424" y="688526"/>
                    <a:pt x="3082864" y="688526"/>
                  </a:cubicBezTo>
                  <a:lnTo>
                    <a:pt x="124460" y="688526"/>
                  </a:lnTo>
                  <a:cubicBezTo>
                    <a:pt x="88900" y="688526"/>
                    <a:pt x="59690" y="659316"/>
                    <a:pt x="59690" y="62375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82864" y="59690"/>
                  </a:lnTo>
                  <a:moveTo>
                    <a:pt x="30828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23756"/>
                  </a:lnTo>
                  <a:cubicBezTo>
                    <a:pt x="0" y="692336"/>
                    <a:pt x="55880" y="748216"/>
                    <a:pt x="124460" y="748216"/>
                  </a:cubicBezTo>
                  <a:lnTo>
                    <a:pt x="3082864" y="748216"/>
                  </a:lnTo>
                  <a:cubicBezTo>
                    <a:pt x="3151444" y="748216"/>
                    <a:pt x="3207324" y="692336"/>
                    <a:pt x="3207324" y="623756"/>
                  </a:cubicBezTo>
                  <a:lnTo>
                    <a:pt x="3207324" y="124460"/>
                  </a:lnTo>
                  <a:cubicBezTo>
                    <a:pt x="3207324" y="55880"/>
                    <a:pt x="3151444" y="0"/>
                    <a:pt x="3082864" y="0"/>
                  </a:cubicBezTo>
                  <a:close/>
                </a:path>
              </a:pathLst>
            </a:custGeom>
            <a:solidFill>
              <a:srgbClr val="FF811A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854986" y="3423394"/>
            <a:ext cx="6364784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  <a:spcBef>
                <a:spcPct val="0"/>
              </a:spcBef>
            </a:pPr>
            <a:r>
              <a:rPr lang="en-US" sz="6100">
                <a:solidFill>
                  <a:srgbClr val="000000"/>
                </a:solidFill>
                <a:ea typeface="TDTD평고딕"/>
              </a:rPr>
              <a:t>상권 및 업종 선택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endParaRPr lang="en-US" sz="6100">
              <a:solidFill>
                <a:srgbClr val="000000"/>
              </a:solidFill>
              <a:ea typeface="TDTD평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347960" y="6451178"/>
            <a:ext cx="755186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8"/>
              </a:lnSpc>
              <a:spcBef>
                <a:spcPct val="0"/>
              </a:spcBef>
            </a:pPr>
            <a:r>
              <a:rPr lang="en-US" sz="5832">
                <a:solidFill>
                  <a:srgbClr val="000000"/>
                </a:solidFill>
                <a:ea typeface="TDTD평고딕"/>
              </a:rPr>
              <a:t>프렌차이즈 전략 분석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64875" y="222033"/>
            <a:ext cx="14158249" cy="1613334"/>
            <a:chOff x="0" y="0"/>
            <a:chExt cx="5878418" cy="6698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78418" cy="669847"/>
            </a:xfrm>
            <a:custGeom>
              <a:avLst/>
              <a:gdLst/>
              <a:ahLst/>
              <a:cxnLst/>
              <a:rect l="l" t="t" r="r" b="b"/>
              <a:pathLst>
                <a:path w="5878418" h="669847">
                  <a:moveTo>
                    <a:pt x="5753958" y="59690"/>
                  </a:moveTo>
                  <a:cubicBezTo>
                    <a:pt x="5789518" y="59690"/>
                    <a:pt x="5818727" y="88900"/>
                    <a:pt x="5818727" y="124460"/>
                  </a:cubicBezTo>
                  <a:lnTo>
                    <a:pt x="5818727" y="545387"/>
                  </a:lnTo>
                  <a:cubicBezTo>
                    <a:pt x="5818727" y="580947"/>
                    <a:pt x="5789518" y="610157"/>
                    <a:pt x="5753958" y="610157"/>
                  </a:cubicBezTo>
                  <a:lnTo>
                    <a:pt x="124460" y="610157"/>
                  </a:lnTo>
                  <a:cubicBezTo>
                    <a:pt x="88900" y="610157"/>
                    <a:pt x="59690" y="580947"/>
                    <a:pt x="59690" y="54538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53958" y="59690"/>
                  </a:lnTo>
                  <a:moveTo>
                    <a:pt x="57539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5387"/>
                  </a:lnTo>
                  <a:cubicBezTo>
                    <a:pt x="0" y="613967"/>
                    <a:pt x="55880" y="669847"/>
                    <a:pt x="124460" y="669847"/>
                  </a:cubicBezTo>
                  <a:lnTo>
                    <a:pt x="5753958" y="669847"/>
                  </a:lnTo>
                  <a:cubicBezTo>
                    <a:pt x="5822538" y="669847"/>
                    <a:pt x="5878418" y="613967"/>
                    <a:pt x="5878418" y="545387"/>
                  </a:cubicBezTo>
                  <a:lnTo>
                    <a:pt x="5878418" y="124460"/>
                  </a:lnTo>
                  <a:cubicBezTo>
                    <a:pt x="5878418" y="55880"/>
                    <a:pt x="5822538" y="0"/>
                    <a:pt x="5753958" y="0"/>
                  </a:cubicBezTo>
                  <a:close/>
                </a:path>
              </a:pathLst>
            </a:custGeom>
            <a:solidFill>
              <a:srgbClr val="FFCC32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139238" y="4642802"/>
            <a:ext cx="952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7918655" y="3982096"/>
            <a:ext cx="8842667" cy="3399856"/>
            <a:chOff x="0" y="0"/>
            <a:chExt cx="3207324" cy="12331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7324" cy="1233162"/>
            </a:xfrm>
            <a:custGeom>
              <a:avLst/>
              <a:gdLst/>
              <a:ahLst/>
              <a:cxnLst/>
              <a:rect l="l" t="t" r="r" b="b"/>
              <a:pathLst>
                <a:path w="3207324" h="1233162">
                  <a:moveTo>
                    <a:pt x="3082864" y="59690"/>
                  </a:moveTo>
                  <a:cubicBezTo>
                    <a:pt x="3118424" y="59690"/>
                    <a:pt x="3147634" y="88900"/>
                    <a:pt x="3147634" y="124460"/>
                  </a:cubicBezTo>
                  <a:lnTo>
                    <a:pt x="3147634" y="1108702"/>
                  </a:lnTo>
                  <a:cubicBezTo>
                    <a:pt x="3147634" y="1144262"/>
                    <a:pt x="3118424" y="1173472"/>
                    <a:pt x="3082864" y="1173472"/>
                  </a:cubicBezTo>
                  <a:lnTo>
                    <a:pt x="124460" y="1173472"/>
                  </a:lnTo>
                  <a:cubicBezTo>
                    <a:pt x="88900" y="1173472"/>
                    <a:pt x="59690" y="1144262"/>
                    <a:pt x="59690" y="1108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82864" y="59690"/>
                  </a:lnTo>
                  <a:moveTo>
                    <a:pt x="30828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702"/>
                  </a:lnTo>
                  <a:cubicBezTo>
                    <a:pt x="0" y="1177282"/>
                    <a:pt x="55880" y="1233162"/>
                    <a:pt x="124460" y="1233162"/>
                  </a:cubicBezTo>
                  <a:lnTo>
                    <a:pt x="3082864" y="1233162"/>
                  </a:lnTo>
                  <a:cubicBezTo>
                    <a:pt x="3151444" y="1233162"/>
                    <a:pt x="3207324" y="1177282"/>
                    <a:pt x="3207324" y="1108702"/>
                  </a:cubicBezTo>
                  <a:lnTo>
                    <a:pt x="3207324" y="124460"/>
                  </a:lnTo>
                  <a:cubicBezTo>
                    <a:pt x="3207324" y="55880"/>
                    <a:pt x="3151444" y="0"/>
                    <a:pt x="3082864" y="0"/>
                  </a:cubicBezTo>
                  <a:close/>
                </a:path>
              </a:pathLst>
            </a:custGeom>
            <a:solidFill>
              <a:srgbClr val="FF811A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21128" y="1975603"/>
            <a:ext cx="4322634" cy="58762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61371" y="7994723"/>
            <a:ext cx="4442148" cy="158057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351864" y="491716"/>
            <a:ext cx="11627197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  <a:spcBef>
                <a:spcPct val="0"/>
              </a:spcBef>
            </a:pPr>
            <a:r>
              <a:rPr lang="en-US" sz="5200">
                <a:solidFill>
                  <a:srgbClr val="000000"/>
                </a:solidFill>
                <a:ea typeface="TDTD평고딕"/>
              </a:rPr>
              <a:t>매출 추정 데이터:서울열린데이터광장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endParaRPr lang="en-US" sz="5200">
              <a:solidFill>
                <a:srgbClr val="000000"/>
              </a:solidFill>
              <a:ea typeface="TDTD평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057150" y="1387066"/>
            <a:ext cx="8391376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TDTD평고딕"/>
              </a:rPr>
              <a:t>(https://data.seoul.go.kr/dataList/OA-15572/S/1/datasetView.do)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11261" y="4665405"/>
            <a:ext cx="6057454" cy="215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9"/>
              </a:lnSpc>
            </a:pPr>
            <a:r>
              <a:rPr lang="en-US" sz="6949">
                <a:solidFill>
                  <a:srgbClr val="000000"/>
                </a:solidFill>
                <a:ea typeface="TDTD평고딕"/>
              </a:rPr>
              <a:t>상권 및 업종별</a:t>
            </a:r>
          </a:p>
          <a:p>
            <a:pPr algn="ctr">
              <a:lnSpc>
                <a:spcPts val="8579"/>
              </a:lnSpc>
              <a:spcBef>
                <a:spcPct val="0"/>
              </a:spcBef>
            </a:pPr>
            <a:r>
              <a:rPr lang="en-US" sz="7149">
                <a:solidFill>
                  <a:srgbClr val="000000"/>
                </a:solidFill>
                <a:ea typeface="TDTD평고딕"/>
              </a:rPr>
              <a:t>매출 분석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64875" y="222033"/>
            <a:ext cx="14158249" cy="1613334"/>
            <a:chOff x="0" y="0"/>
            <a:chExt cx="5878418" cy="6698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78418" cy="669847"/>
            </a:xfrm>
            <a:custGeom>
              <a:avLst/>
              <a:gdLst/>
              <a:ahLst/>
              <a:cxnLst/>
              <a:rect l="l" t="t" r="r" b="b"/>
              <a:pathLst>
                <a:path w="5878418" h="669847">
                  <a:moveTo>
                    <a:pt x="5753958" y="59690"/>
                  </a:moveTo>
                  <a:cubicBezTo>
                    <a:pt x="5789518" y="59690"/>
                    <a:pt x="5818727" y="88900"/>
                    <a:pt x="5818727" y="124460"/>
                  </a:cubicBezTo>
                  <a:lnTo>
                    <a:pt x="5818727" y="545387"/>
                  </a:lnTo>
                  <a:cubicBezTo>
                    <a:pt x="5818727" y="580947"/>
                    <a:pt x="5789518" y="610157"/>
                    <a:pt x="5753958" y="610157"/>
                  </a:cubicBezTo>
                  <a:lnTo>
                    <a:pt x="124460" y="610157"/>
                  </a:lnTo>
                  <a:cubicBezTo>
                    <a:pt x="88900" y="610157"/>
                    <a:pt x="59690" y="580947"/>
                    <a:pt x="59690" y="54538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53958" y="59690"/>
                  </a:lnTo>
                  <a:moveTo>
                    <a:pt x="57539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5387"/>
                  </a:lnTo>
                  <a:cubicBezTo>
                    <a:pt x="0" y="613967"/>
                    <a:pt x="55880" y="669847"/>
                    <a:pt x="124460" y="669847"/>
                  </a:cubicBezTo>
                  <a:lnTo>
                    <a:pt x="5753958" y="669847"/>
                  </a:lnTo>
                  <a:cubicBezTo>
                    <a:pt x="5822538" y="669847"/>
                    <a:pt x="5878418" y="613967"/>
                    <a:pt x="5878418" y="545387"/>
                  </a:cubicBezTo>
                  <a:lnTo>
                    <a:pt x="5878418" y="124460"/>
                  </a:lnTo>
                  <a:cubicBezTo>
                    <a:pt x="5878418" y="55880"/>
                    <a:pt x="5822538" y="0"/>
                    <a:pt x="5753958" y="0"/>
                  </a:cubicBezTo>
                  <a:close/>
                </a:path>
              </a:pathLst>
            </a:custGeom>
            <a:solidFill>
              <a:srgbClr val="FFCC32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139238" y="4642802"/>
            <a:ext cx="952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7918655" y="3982096"/>
            <a:ext cx="8842667" cy="3399856"/>
            <a:chOff x="0" y="0"/>
            <a:chExt cx="3207324" cy="12331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7324" cy="1233162"/>
            </a:xfrm>
            <a:custGeom>
              <a:avLst/>
              <a:gdLst/>
              <a:ahLst/>
              <a:cxnLst/>
              <a:rect l="l" t="t" r="r" b="b"/>
              <a:pathLst>
                <a:path w="3207324" h="1233162">
                  <a:moveTo>
                    <a:pt x="3082864" y="59690"/>
                  </a:moveTo>
                  <a:cubicBezTo>
                    <a:pt x="3118424" y="59690"/>
                    <a:pt x="3147634" y="88900"/>
                    <a:pt x="3147634" y="124460"/>
                  </a:cubicBezTo>
                  <a:lnTo>
                    <a:pt x="3147634" y="1108702"/>
                  </a:lnTo>
                  <a:cubicBezTo>
                    <a:pt x="3147634" y="1144262"/>
                    <a:pt x="3118424" y="1173472"/>
                    <a:pt x="3082864" y="1173472"/>
                  </a:cubicBezTo>
                  <a:lnTo>
                    <a:pt x="124460" y="1173472"/>
                  </a:lnTo>
                  <a:cubicBezTo>
                    <a:pt x="88900" y="1173472"/>
                    <a:pt x="59690" y="1144262"/>
                    <a:pt x="59690" y="1108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82864" y="59690"/>
                  </a:lnTo>
                  <a:moveTo>
                    <a:pt x="30828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702"/>
                  </a:lnTo>
                  <a:cubicBezTo>
                    <a:pt x="0" y="1177282"/>
                    <a:pt x="55880" y="1233162"/>
                    <a:pt x="124460" y="1233162"/>
                  </a:cubicBezTo>
                  <a:lnTo>
                    <a:pt x="3082864" y="1233162"/>
                  </a:lnTo>
                  <a:cubicBezTo>
                    <a:pt x="3151444" y="1233162"/>
                    <a:pt x="3207324" y="1177282"/>
                    <a:pt x="3207324" y="1108702"/>
                  </a:cubicBezTo>
                  <a:lnTo>
                    <a:pt x="3207324" y="124460"/>
                  </a:lnTo>
                  <a:cubicBezTo>
                    <a:pt x="3207324" y="55880"/>
                    <a:pt x="3151444" y="0"/>
                    <a:pt x="3082864" y="0"/>
                  </a:cubicBezTo>
                  <a:close/>
                </a:path>
              </a:pathLst>
            </a:custGeom>
            <a:solidFill>
              <a:srgbClr val="FF811A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27127" y="3572509"/>
            <a:ext cx="5260046" cy="485662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51864" y="491716"/>
            <a:ext cx="11627197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  <a:spcBef>
                <a:spcPct val="0"/>
              </a:spcBef>
            </a:pPr>
            <a:r>
              <a:rPr lang="en-US" sz="5200">
                <a:solidFill>
                  <a:srgbClr val="000000"/>
                </a:solidFill>
                <a:ea typeface="TDTD평고딕"/>
              </a:rPr>
              <a:t>상권 영역 데이터:서울열린데이터광장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endParaRPr lang="en-US" sz="5200">
              <a:solidFill>
                <a:srgbClr val="000000"/>
              </a:solidFill>
              <a:ea typeface="TDTD평고딕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057150" y="1387066"/>
            <a:ext cx="8391376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TDTD평고딕"/>
              </a:rPr>
              <a:t>(https://data.seoul.go.kr/dataList/OA-15560/S/1/datasetView.do)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74936" y="4904201"/>
            <a:ext cx="8330105" cy="1546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6649">
                <a:solidFill>
                  <a:srgbClr val="000000"/>
                </a:solidFill>
                <a:ea typeface="TDTD평고딕"/>
              </a:rPr>
              <a:t>상권코드별 x,y 좌표</a:t>
            </a:r>
          </a:p>
          <a:p>
            <a:pPr algn="ctr">
              <a:lnSpc>
                <a:spcPts val="4186"/>
              </a:lnSpc>
              <a:spcBef>
                <a:spcPct val="0"/>
              </a:spcBef>
            </a:pPr>
            <a:endParaRPr lang="en-US" sz="6649">
              <a:solidFill>
                <a:srgbClr val="000000"/>
              </a:solidFill>
              <a:ea typeface="TDTD평고딕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3452" y="4000500"/>
            <a:ext cx="16055848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878"/>
              </a:lnSpc>
              <a:spcBef>
                <a:spcPct val="0"/>
              </a:spcBef>
            </a:pPr>
            <a:r>
              <a:rPr lang="en-US" sz="14898">
                <a:solidFill>
                  <a:srgbClr val="FF811A"/>
                </a:solidFill>
                <a:ea typeface="TDTD평고딕"/>
              </a:rPr>
              <a:t>분석개요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75571" y="1910900"/>
            <a:ext cx="12736859" cy="803082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064875" y="127656"/>
            <a:ext cx="14158249" cy="1613334"/>
            <a:chOff x="0" y="0"/>
            <a:chExt cx="5878418" cy="6698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8418" cy="669847"/>
            </a:xfrm>
            <a:custGeom>
              <a:avLst/>
              <a:gdLst/>
              <a:ahLst/>
              <a:cxnLst/>
              <a:rect l="l" t="t" r="r" b="b"/>
              <a:pathLst>
                <a:path w="5878418" h="669847">
                  <a:moveTo>
                    <a:pt x="5753958" y="59690"/>
                  </a:moveTo>
                  <a:cubicBezTo>
                    <a:pt x="5789518" y="59690"/>
                    <a:pt x="5818727" y="88900"/>
                    <a:pt x="5818727" y="124460"/>
                  </a:cubicBezTo>
                  <a:lnTo>
                    <a:pt x="5818727" y="545387"/>
                  </a:lnTo>
                  <a:cubicBezTo>
                    <a:pt x="5818727" y="580947"/>
                    <a:pt x="5789518" y="610157"/>
                    <a:pt x="5753958" y="610157"/>
                  </a:cubicBezTo>
                  <a:lnTo>
                    <a:pt x="124460" y="610157"/>
                  </a:lnTo>
                  <a:cubicBezTo>
                    <a:pt x="88900" y="610157"/>
                    <a:pt x="59690" y="580947"/>
                    <a:pt x="59690" y="54538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53958" y="59690"/>
                  </a:lnTo>
                  <a:moveTo>
                    <a:pt x="57539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5387"/>
                  </a:lnTo>
                  <a:cubicBezTo>
                    <a:pt x="0" y="613967"/>
                    <a:pt x="55880" y="669847"/>
                    <a:pt x="124460" y="669847"/>
                  </a:cubicBezTo>
                  <a:lnTo>
                    <a:pt x="5753958" y="669847"/>
                  </a:lnTo>
                  <a:cubicBezTo>
                    <a:pt x="5822538" y="669847"/>
                    <a:pt x="5878418" y="613967"/>
                    <a:pt x="5878418" y="545387"/>
                  </a:cubicBezTo>
                  <a:lnTo>
                    <a:pt x="5878418" y="124460"/>
                  </a:lnTo>
                  <a:cubicBezTo>
                    <a:pt x="5878418" y="55880"/>
                    <a:pt x="5822538" y="0"/>
                    <a:pt x="5753958" y="0"/>
                  </a:cubicBezTo>
                  <a:close/>
                </a:path>
              </a:pathLst>
            </a:custGeom>
            <a:solidFill>
              <a:srgbClr val="FFCC32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064875" y="543798"/>
            <a:ext cx="1415824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8"/>
              </a:lnSpc>
              <a:spcBef>
                <a:spcPct val="0"/>
              </a:spcBef>
            </a:pPr>
            <a:r>
              <a:rPr lang="en-US" sz="4932">
                <a:solidFill>
                  <a:srgbClr val="000000"/>
                </a:solidFill>
                <a:ea typeface="TDTD평고딕"/>
              </a:rPr>
              <a:t>상권업종 대분류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421</Words>
  <Application>Microsoft Office PowerPoint</Application>
  <PresentationFormat>사용자 지정</PresentationFormat>
  <Paragraphs>72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Calibri</vt:lpstr>
      <vt:lpstr>윤고딕 B</vt:lpstr>
      <vt:lpstr>TDTD평고딕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디지털 마케팅 서비스 소개서</dc:title>
  <cp:lastModifiedBy>고 도환</cp:lastModifiedBy>
  <cp:revision>2</cp:revision>
  <dcterms:created xsi:type="dcterms:W3CDTF">2006-08-16T00:00:00Z</dcterms:created>
  <dcterms:modified xsi:type="dcterms:W3CDTF">2022-07-28T14:02:38Z</dcterms:modified>
  <dc:identifier>DAFHszlVPq0</dc:identifier>
</cp:coreProperties>
</file>